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56" r:id="rId2"/>
    <p:sldId id="261" r:id="rId3"/>
    <p:sldId id="257" r:id="rId4"/>
    <p:sldId id="267" r:id="rId5"/>
    <p:sldId id="258" r:id="rId6"/>
    <p:sldId id="259" r:id="rId7"/>
    <p:sldId id="260" r:id="rId8"/>
    <p:sldId id="264" r:id="rId9"/>
    <p:sldId id="266" r:id="rId10"/>
    <p:sldId id="263" r:id="rId11"/>
    <p:sldId id="269" r:id="rId12"/>
    <p:sldId id="268" r:id="rId13"/>
  </p:sldIdLst>
  <p:sldSz cx="9144000" cy="6858000" type="screen4x3"/>
  <p:notesSz cx="6858000" cy="9144000"/>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1180" autoAdjust="0"/>
  </p:normalViewPr>
  <p:slideViewPr>
    <p:cSldViewPr>
      <p:cViewPr varScale="1">
        <p:scale>
          <a:sx n="79" d="100"/>
          <a:sy n="79" d="100"/>
        </p:scale>
        <p:origin x="114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noProof="0" smtClean="0"/>
              <a:t>Klicka här för att ändra format på bakgrundstexten</a:t>
            </a:r>
          </a:p>
          <a:p>
            <a:pPr lvl="1"/>
            <a:r>
              <a:rPr lang="sv-SE" altLang="sv-SE" noProof="0" smtClean="0"/>
              <a:t>Nivå två</a:t>
            </a:r>
          </a:p>
          <a:p>
            <a:pPr lvl="2"/>
            <a:r>
              <a:rPr lang="sv-SE" altLang="sv-SE" noProof="0" smtClean="0"/>
              <a:t>Nivå tre</a:t>
            </a:r>
          </a:p>
          <a:p>
            <a:pPr lvl="3"/>
            <a:r>
              <a:rPr lang="sv-SE" altLang="sv-SE" noProof="0" smtClean="0"/>
              <a:t>Nivå fyra</a:t>
            </a:r>
          </a:p>
          <a:p>
            <a:pPr lvl="4"/>
            <a:r>
              <a:rPr lang="sv-SE" altLang="sv-SE" noProof="0" smtClean="0"/>
              <a:t>Nivå fem</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fld id="{F48996F9-5F9A-440E-BE14-62843247AFEF}" type="slidenum">
              <a:rPr lang="sv-SE" altLang="sv-SE"/>
              <a:pPr>
                <a:defRPr/>
              </a:pPr>
              <a:t>‹#›</a:t>
            </a:fld>
            <a:endParaRPr lang="sv-SE" altLang="sv-SE"/>
          </a:p>
        </p:txBody>
      </p:sp>
    </p:spTree>
    <p:extLst>
      <p:ext uri="{BB962C8B-B14F-4D97-AF65-F5344CB8AC3E}">
        <p14:creationId xmlns:p14="http://schemas.microsoft.com/office/powerpoint/2010/main" val="1322202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Bilden visar hur</a:t>
            </a:r>
            <a:r>
              <a:rPr lang="sv-SE" baseline="0" dirty="0" smtClean="0"/>
              <a:t> centrum kommer att utvecklas. Brandbergsleden syns samt hur bostäder byggs på befintlig parkering. </a:t>
            </a:r>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a:t>
            </a:fld>
            <a:endParaRPr lang="sv-SE" altLang="sv-SE"/>
          </a:p>
        </p:txBody>
      </p:sp>
    </p:spTree>
    <p:extLst>
      <p:ext uri="{BB962C8B-B14F-4D97-AF65-F5344CB8AC3E}">
        <p14:creationId xmlns:p14="http://schemas.microsoft.com/office/powerpoint/2010/main" val="220319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a:t>
            </a:fld>
            <a:endParaRPr lang="sv-SE" altLang="sv-SE"/>
          </a:p>
        </p:txBody>
      </p:sp>
    </p:spTree>
    <p:extLst>
      <p:ext uri="{BB962C8B-B14F-4D97-AF65-F5344CB8AC3E}">
        <p14:creationId xmlns:p14="http://schemas.microsoft.com/office/powerpoint/2010/main" val="266600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Dessa dokument och övergripande planer förhåller vi oss till i vårt dagliga arbete kopplat till Brandbergen.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3</a:t>
            </a:fld>
            <a:endParaRPr lang="sv-SE" altLang="sv-SE"/>
          </a:p>
        </p:txBody>
      </p:sp>
    </p:spTree>
    <p:extLst>
      <p:ext uri="{BB962C8B-B14F-4D97-AF65-F5344CB8AC3E}">
        <p14:creationId xmlns:p14="http://schemas.microsoft.com/office/powerpoint/2010/main" val="874871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Lite kort om några riktlinjer</a:t>
            </a:r>
            <a:r>
              <a:rPr lang="sv-SE" baseline="0" dirty="0" smtClean="0"/>
              <a:t> från Brandbergens utvecklingsprogram om hur kommunen vill utveckla området. Detta har tagits fram med hjälp av medborgardialoger och är viktiga utgångspunkter för oss när vi kommer till detaljplanearbetet. </a:t>
            </a:r>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4</a:t>
            </a:fld>
            <a:endParaRPr lang="sv-SE" altLang="sv-SE"/>
          </a:p>
        </p:txBody>
      </p:sp>
    </p:spTree>
    <p:extLst>
      <p:ext uri="{BB962C8B-B14F-4D97-AF65-F5344CB8AC3E}">
        <p14:creationId xmlns:p14="http://schemas.microsoft.com/office/powerpoint/2010/main" val="316523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Kort beskrivning av hur den formella och lagstadgade</a:t>
            </a:r>
            <a:r>
              <a:rPr lang="sv-SE" baseline="0" dirty="0" smtClean="0"/>
              <a:t> detaljplaneprocessen ser ut. Håll utkik efter samråd- och granskningsfaserna – här kan ni komma med synpunkter på de förslag till detaljplan som kommunens tjänstepersoner på stadsbyggnadsförvaltningen tar fram. Information skickas ut när det är dags och finns även tillgängligt på hemsidan.</a:t>
            </a:r>
          </a:p>
          <a:p>
            <a:endParaRPr lang="sv-SE" baseline="0" dirty="0" smtClean="0"/>
          </a:p>
          <a:p>
            <a:r>
              <a:rPr lang="sv-SE" baseline="0" dirty="0" smtClean="0"/>
              <a:t>En ”normal” detaljplaneprocess tar beroende på omfattningen runt ca 2 år. </a:t>
            </a:r>
          </a:p>
          <a:p>
            <a:endParaRPr lang="sv-SE" baseline="0" dirty="0" smtClean="0"/>
          </a:p>
          <a:p>
            <a:r>
              <a:rPr lang="sv-SE" baseline="0" dirty="0" smtClean="0"/>
              <a:t>På planavdelningen ansvarar vi för planprocessen och sedan kommer bygglovsprövning och själva </a:t>
            </a:r>
            <a:r>
              <a:rPr lang="sv-SE" baseline="0" dirty="0" smtClean="0"/>
              <a:t>genomförandefasen med utbyggnad av infrastruktur och tillkommande byggnader.</a:t>
            </a:r>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5</a:t>
            </a:fld>
            <a:endParaRPr lang="sv-SE" altLang="sv-SE"/>
          </a:p>
        </p:txBody>
      </p:sp>
    </p:spTree>
    <p:extLst>
      <p:ext uri="{BB962C8B-B14F-4D97-AF65-F5344CB8AC3E}">
        <p14:creationId xmlns:p14="http://schemas.microsoft.com/office/powerpoint/2010/main" val="297345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Rosa markering</a:t>
            </a:r>
            <a:r>
              <a:rPr lang="sv-SE" baseline="0" dirty="0" smtClean="0"/>
              <a:t> visar var det för närvarande pågår arbete med att ta fram detaljplaner och detaljplaneprogram. Gulmarkerade är planer som har vunnit laga kraft. Detta innebär att om någon ska bygga så är det dessa detaljplaner (kartor) som ger ramarna och är juridiskt bindande.</a:t>
            </a:r>
          </a:p>
          <a:p>
            <a:endParaRPr lang="sv-SE" baseline="0" dirty="0" smtClean="0"/>
          </a:p>
          <a:p>
            <a:r>
              <a:rPr lang="sv-SE" dirty="0" smtClean="0"/>
              <a:t>Mer information kommer på följande sidor.</a:t>
            </a:r>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115577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smtClean="0">
                <a:solidFill>
                  <a:schemeClr val="tx1"/>
                </a:solidFill>
                <a:latin typeface="Times" pitchFamily="-16" charset="0"/>
                <a:ea typeface="+mn-ea"/>
                <a:cs typeface="+mn-cs"/>
              </a:rPr>
              <a:t>Detaljplanen har vunnit laga kraft. Illustrationen visar hur området enligt planen är tänkt att utvecklas. </a:t>
            </a:r>
          </a:p>
          <a:p>
            <a:endParaRPr lang="sv-SE" sz="1200" b="1" i="0" u="none" strike="noStrike" kern="1200" baseline="0" dirty="0" smtClean="0">
              <a:solidFill>
                <a:schemeClr val="tx1"/>
              </a:solidFill>
              <a:latin typeface="Times" pitchFamily="-16" charset="0"/>
              <a:ea typeface="+mn-ea"/>
              <a:cs typeface="+mn-cs"/>
            </a:endParaRPr>
          </a:p>
          <a:p>
            <a:r>
              <a:rPr lang="sv-SE" sz="1200" b="1" i="0" u="none" strike="noStrike" kern="1200" baseline="0" dirty="0" smtClean="0">
                <a:solidFill>
                  <a:schemeClr val="tx1"/>
                </a:solidFill>
                <a:latin typeface="Times" pitchFamily="-16" charset="0"/>
                <a:ea typeface="+mn-ea"/>
                <a:cs typeface="+mn-cs"/>
              </a:rPr>
              <a:t>1 &amp; 2: </a:t>
            </a:r>
            <a:r>
              <a:rPr lang="sv-SE" sz="1200" b="0" i="0" u="none" strike="noStrike" kern="1200" baseline="0" dirty="0" smtClean="0">
                <a:solidFill>
                  <a:schemeClr val="tx1"/>
                </a:solidFill>
                <a:latin typeface="Times" pitchFamily="-16" charset="0"/>
                <a:ea typeface="+mn-ea"/>
                <a:cs typeface="+mn-cs"/>
              </a:rPr>
              <a:t>Planområdet delas upp i två kvarter, Tornen och Klustret. Kvarterstrukturen föreslås brytas upp för att göra det lättare att orientera sig i området och befintliga marknivåer kommer knytas samman för att tillgängliggöra Brandbergen centrum. Delar av det befintliga köpcentrumet kommer att rivas och kompletteras med levande bottenvåningar och butiker som ska ge en ny stadsmässig front mot busstorget och Brandbergsleden. Genom att skapa tillägg till den befintliga bebyggelsen är syftet att uppnå en mer orienterbar stadsmiljö där gator och stråk binder samman det nya med det äldre och byggnadernas gestaltning förstärker och förhöjer området. Planförslaget innefattar totalt sex nya bostadsbyggnader samt köpcentrumets nya utbyggnad. 1-18 våningar</a:t>
            </a:r>
          </a:p>
          <a:p>
            <a:r>
              <a:rPr lang="sv-SE" sz="1200" b="1" i="0" u="none" strike="noStrike" kern="1200" baseline="0" dirty="0" smtClean="0">
                <a:solidFill>
                  <a:schemeClr val="tx1"/>
                </a:solidFill>
                <a:latin typeface="Times" pitchFamily="-16" charset="0"/>
                <a:ea typeface="+mn-ea"/>
                <a:cs typeface="+mn-cs"/>
              </a:rPr>
              <a:t>4 &amp; 6: </a:t>
            </a:r>
            <a:r>
              <a:rPr lang="sv-SE" sz="1200" b="0" i="0" u="none" strike="noStrike" kern="1200" baseline="0" dirty="0" smtClean="0">
                <a:solidFill>
                  <a:schemeClr val="tx1"/>
                </a:solidFill>
                <a:latin typeface="Times" pitchFamily="-16" charset="0"/>
                <a:ea typeface="+mn-ea"/>
                <a:cs typeface="+mn-cs"/>
              </a:rPr>
              <a:t>Befintliga parkeringar och inlastning föreslås däckas över för ett effektivare markutnyttjande men också för att skapa tydligt definierade rum och tryggare miljöer där det är lätt att orientera sig. </a:t>
            </a:r>
          </a:p>
          <a:p>
            <a:r>
              <a:rPr lang="sv-SE" sz="1200" b="1" i="0" u="none" strike="noStrike" kern="1200" baseline="0" dirty="0" smtClean="0">
                <a:solidFill>
                  <a:schemeClr val="tx1"/>
                </a:solidFill>
                <a:latin typeface="Times" pitchFamily="-16" charset="0"/>
                <a:ea typeface="+mn-ea"/>
                <a:cs typeface="+mn-cs"/>
              </a:rPr>
              <a:t>5</a:t>
            </a:r>
            <a:r>
              <a:rPr lang="sv-SE" sz="1200" b="0" i="0" u="none" strike="noStrike" kern="1200" baseline="0" dirty="0" smtClean="0">
                <a:solidFill>
                  <a:schemeClr val="tx1"/>
                </a:solidFill>
                <a:latin typeface="Times" pitchFamily="-16" charset="0"/>
                <a:ea typeface="+mn-ea"/>
                <a:cs typeface="+mn-cs"/>
              </a:rPr>
              <a:t>: Ny entrésituation till köpcentret. </a:t>
            </a:r>
          </a:p>
          <a:p>
            <a:r>
              <a:rPr lang="sv-SE" sz="1200" b="1" i="0" u="none" strike="noStrike" kern="1200" baseline="0" dirty="0" smtClean="0">
                <a:solidFill>
                  <a:schemeClr val="tx1"/>
                </a:solidFill>
                <a:latin typeface="Times" pitchFamily="-16" charset="0"/>
                <a:ea typeface="+mn-ea"/>
                <a:cs typeface="+mn-cs"/>
              </a:rPr>
              <a:t>7</a:t>
            </a:r>
            <a:r>
              <a:rPr lang="sv-SE" sz="1200" b="0" i="0" u="none" strike="noStrike" kern="1200" baseline="0" dirty="0" smtClean="0">
                <a:solidFill>
                  <a:schemeClr val="tx1"/>
                </a:solidFill>
                <a:latin typeface="Times" pitchFamily="-16" charset="0"/>
                <a:ea typeface="+mn-ea"/>
                <a:cs typeface="+mn-cs"/>
              </a:rPr>
              <a:t>: Gågatan skapar en tydlig koppling mellan köpcentrumet och skolan samt östra delen av Brandbergen. </a:t>
            </a:r>
          </a:p>
          <a:p>
            <a:r>
              <a:rPr lang="sv-SE" sz="1200" b="1" i="0" u="none" strike="noStrike" kern="1200" baseline="0" dirty="0" smtClean="0">
                <a:solidFill>
                  <a:schemeClr val="tx1"/>
                </a:solidFill>
                <a:latin typeface="Times" pitchFamily="-16" charset="0"/>
                <a:ea typeface="+mn-ea"/>
                <a:cs typeface="+mn-cs"/>
              </a:rPr>
              <a:t>8</a:t>
            </a:r>
            <a:r>
              <a:rPr lang="sv-SE" sz="1200" b="0" i="0" u="none" strike="noStrike" kern="1200" baseline="0" dirty="0" smtClean="0">
                <a:solidFill>
                  <a:schemeClr val="tx1"/>
                </a:solidFill>
                <a:latin typeface="Times" pitchFamily="-16" charset="0"/>
                <a:ea typeface="+mn-ea"/>
                <a:cs typeface="+mn-cs"/>
              </a:rPr>
              <a:t>: En ny samlingsplats, ”Träffpunkten”, föreslås framför köpcentrumets utbyggnad. </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7</a:t>
            </a:fld>
            <a:endParaRPr lang="sv-SE" altLang="sv-SE"/>
          </a:p>
        </p:txBody>
      </p:sp>
    </p:spTree>
    <p:extLst>
      <p:ext uri="{BB962C8B-B14F-4D97-AF65-F5344CB8AC3E}">
        <p14:creationId xmlns:p14="http://schemas.microsoft.com/office/powerpoint/2010/main" val="198437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 </a:t>
            </a:r>
            <a:r>
              <a:rPr lang="sv-SE" dirty="0" smtClean="0"/>
              <a:t>detaljplaneprogram fokuserar på de mer övergripande frågorna som</a:t>
            </a:r>
            <a:r>
              <a:rPr lang="sv-SE" baseline="0" dirty="0" smtClean="0"/>
              <a:t> behöver lösas innan vi går vidare till detaljplaneskedet. Under arbetet med detaljplaneprogrammet kommer vi utreda</a:t>
            </a:r>
          </a:p>
          <a:p>
            <a:pPr marL="0" indent="0">
              <a:buFont typeface="Arial" panose="020B0604020202020204" pitchFamily="34" charset="0"/>
              <a:buNone/>
            </a:pPr>
            <a:endParaRPr lang="sv-SE" dirty="0" smtClean="0"/>
          </a:p>
          <a:p>
            <a:pPr marL="0" indent="0">
              <a:buFont typeface="Arial" panose="020B0604020202020204" pitchFamily="34" charset="0"/>
              <a:buNone/>
            </a:pPr>
            <a:r>
              <a:rPr lang="sv-SE" dirty="0" smtClean="0"/>
              <a:t>Arbetet</a:t>
            </a:r>
            <a:r>
              <a:rPr lang="sv-SE" baseline="0" dirty="0" smtClean="0"/>
              <a:t> med detaljplaneprogrammet pågår och befinner sig just nu i det tidiga utredningsskedet. När alla utredningar är klara kommer vi ta fram ett förslag på lämplig utveckling</a:t>
            </a:r>
            <a:endParaRPr lang="sv-SE" baseline="0" dirty="0" smtClean="0"/>
          </a:p>
          <a:p>
            <a:endParaRPr lang="sv-SE" dirty="0" smtClean="0"/>
          </a:p>
          <a:p>
            <a:r>
              <a:rPr lang="sv-SE" dirty="0" smtClean="0"/>
              <a:t>Under </a:t>
            </a:r>
            <a:r>
              <a:rPr lang="sv-SE" dirty="0" smtClean="0"/>
              <a:t>2019 kommer vi ha arbetat</a:t>
            </a:r>
            <a:r>
              <a:rPr lang="sv-SE" baseline="0" dirty="0" smtClean="0"/>
              <a:t> fram ett förslag som ni kommer att få ge synpunkter på. Kom ihåg att vara konkreta när ni ger oss synpunkter så att vi förstår vad vi uppskattar eller </a:t>
            </a:r>
            <a:r>
              <a:rPr lang="sv-SE" baseline="0" smtClean="0"/>
              <a:t>vill </a:t>
            </a:r>
            <a:r>
              <a:rPr lang="sv-SE" baseline="0" smtClean="0"/>
              <a:t>förbättra!</a:t>
            </a:r>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10</a:t>
            </a:fld>
            <a:endParaRPr lang="sv-SE" altLang="sv-SE"/>
          </a:p>
        </p:txBody>
      </p:sp>
    </p:spTree>
    <p:extLst>
      <p:ext uri="{BB962C8B-B14F-4D97-AF65-F5344CB8AC3E}">
        <p14:creationId xmlns:p14="http://schemas.microsoft.com/office/powerpoint/2010/main" val="20163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om du vill redigera mall för underrubrikformat</a:t>
            </a:r>
            <a:endParaRPr lang="sv-SE"/>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40971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87058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269449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5462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Redigera format för bakgrundstext</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70786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8165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92361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96268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3829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56664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72859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92313" y="6096000"/>
            <a:ext cx="6640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5946775"/>
            <a:ext cx="1219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Klicka här för att ändra format på bakgrundsrubriken</a:t>
            </a:r>
          </a:p>
        </p:txBody>
      </p:sp>
      <p:sp>
        <p:nvSpPr>
          <p:cNvPr id="1029"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smtClean="0"/>
              <a:t>Klicka här för att ändra format på bakgrundstexten</a:t>
            </a:r>
          </a:p>
          <a:p>
            <a:pPr lvl="1"/>
            <a:r>
              <a:rPr lang="sv-SE" altLang="sv-SE" smtClean="0"/>
              <a:t>Nivå två</a:t>
            </a:r>
          </a:p>
          <a:p>
            <a:pPr lvl="2"/>
            <a:r>
              <a:rPr lang="sv-SE" altLang="sv-SE" smtClean="0"/>
              <a:t>Nivå tre</a:t>
            </a:r>
          </a:p>
          <a:p>
            <a:pPr lvl="3"/>
            <a:r>
              <a:rPr lang="sv-SE" altLang="sv-SE" smtClean="0"/>
              <a:t>Nivå fyra</a:t>
            </a:r>
          </a:p>
          <a:p>
            <a:pPr lvl="4"/>
            <a:r>
              <a:rPr lang="sv-SE" altLang="sv-SE" smtClean="0"/>
              <a:t>Nivå fem</a:t>
            </a:r>
          </a:p>
        </p:txBody>
      </p:sp>
      <p:sp>
        <p:nvSpPr>
          <p:cNvPr id="1045" name="Rectangle 21"/>
          <p:cNvSpPr>
            <a:spLocks noGrp="1" noChangeArrowheads="1"/>
          </p:cNvSpPr>
          <p:nvPr>
            <p:ph type="ftr" sz="quarter" idx="3"/>
          </p:nvPr>
        </p:nvSpPr>
        <p:spPr bwMode="auto">
          <a:xfrm>
            <a:off x="533400" y="6510338"/>
            <a:ext cx="426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900">
                <a:solidFill>
                  <a:schemeClr val="tx1"/>
                </a:solidFill>
                <a:latin typeface="AGaramond" pitchFamily="18" charset="0"/>
              </a:defRPr>
            </a:lvl1pPr>
          </a:lstStyle>
          <a:p>
            <a:pPr>
              <a:defRPr/>
            </a:pPr>
            <a:r>
              <a:rPr lang="sv-SE" altLang="sv-SE"/>
              <a:t>Ämne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sofie.nilsson@haninge.s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ChangeArrowheads="1"/>
          </p:cNvSpPr>
          <p:nvPr/>
        </p:nvSpPr>
        <p:spPr bwMode="auto">
          <a:xfrm>
            <a:off x="1115616" y="476672"/>
            <a:ext cx="7128792" cy="609600"/>
          </a:xfrm>
          <a:prstGeom prst="rect">
            <a:avLst/>
          </a:prstGeom>
          <a:solidFill>
            <a:schemeClr val="bg1"/>
          </a:solidFill>
          <a:ln>
            <a:noFill/>
          </a:ln>
          <a:effectLst/>
          <a:extLst/>
        </p:spPr>
        <p:txBody>
          <a:bodyPr anchor="ctr"/>
          <a:lstStyle>
            <a:lvl1pPr eaLnBrk="0" hangingPunct="0">
              <a:defRPr sz="1900">
                <a:solidFill>
                  <a:schemeClr val="tx1"/>
                </a:solidFill>
                <a:latin typeface="Arial" charset="0"/>
              </a:defRPr>
            </a:lvl1pPr>
            <a:lvl2pPr marL="742950" indent="-285750" eaLnBrk="0" hangingPunct="0">
              <a:buChar char="–"/>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buChar char="–"/>
              <a:defRPr sz="1900">
                <a:solidFill>
                  <a:schemeClr val="tx1"/>
                </a:solidFill>
                <a:latin typeface="Arial" charset="0"/>
              </a:defRPr>
            </a:lvl4pPr>
            <a:lvl5pPr marL="2057400" indent="-228600" eaLnBrk="0" hangingPunct="0">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eaLnBrk="1" hangingPunct="1">
              <a:spcBef>
                <a:spcPct val="0"/>
              </a:spcBef>
              <a:buFontTx/>
              <a:buNone/>
            </a:pPr>
            <a:r>
              <a:rPr lang="sv-SE" altLang="sv-SE" sz="3500" dirty="0" smtClean="0">
                <a:solidFill>
                  <a:schemeClr val="tx2"/>
                </a:solidFill>
              </a:rPr>
              <a:t>UTVECKLING I BRANDBERGEN</a:t>
            </a:r>
            <a:endParaRPr lang="sv-SE" altLang="sv-SE" sz="3400" dirty="0">
              <a:solidFill>
                <a:schemeClr val="tx2"/>
              </a:solidFill>
            </a:endParaRPr>
          </a:p>
        </p:txBody>
      </p:sp>
      <p:pic>
        <p:nvPicPr>
          <p:cNvPr id="6" name="Picture 2" descr="Illustration av nya hus i Brandber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30288"/>
            <a:ext cx="7992312" cy="4081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p:cNvSpPr txBox="1"/>
          <p:nvPr/>
        </p:nvSpPr>
        <p:spPr>
          <a:xfrm>
            <a:off x="3491880" y="5589240"/>
            <a:ext cx="5832072" cy="307777"/>
          </a:xfrm>
          <a:prstGeom prst="rect">
            <a:avLst/>
          </a:prstGeom>
          <a:noFill/>
        </p:spPr>
        <p:txBody>
          <a:bodyPr wrap="square" rtlCol="0">
            <a:spAutoFit/>
          </a:bodyPr>
          <a:lstStyle/>
          <a:p>
            <a:pPr>
              <a:buNone/>
            </a:pPr>
            <a:r>
              <a:rPr lang="sv-SE" sz="1400" dirty="0" smtClean="0">
                <a:solidFill>
                  <a:schemeClr val="tx1"/>
                </a:solidFill>
              </a:rPr>
              <a:t>Presentation skapad av planarkitekt Sofie Nilsson februari 2019</a:t>
            </a:r>
            <a:endParaRPr lang="sv-SE" sz="1400" dirty="0">
              <a:solidFill>
                <a:schemeClr val="tx1"/>
              </a:solidFill>
            </a:endParaRPr>
          </a:p>
        </p:txBody>
      </p:sp>
      <p:sp>
        <p:nvSpPr>
          <p:cNvPr id="3" name="textruta 2"/>
          <p:cNvSpPr txBox="1"/>
          <p:nvPr/>
        </p:nvSpPr>
        <p:spPr>
          <a:xfrm>
            <a:off x="539552" y="5376285"/>
            <a:ext cx="2880320" cy="246221"/>
          </a:xfrm>
          <a:prstGeom prst="rect">
            <a:avLst/>
          </a:prstGeom>
          <a:noFill/>
        </p:spPr>
        <p:txBody>
          <a:bodyPr wrap="square" rtlCol="0">
            <a:spAutoFit/>
          </a:bodyPr>
          <a:lstStyle/>
          <a:p>
            <a:pPr>
              <a:buNone/>
            </a:pPr>
            <a:r>
              <a:rPr lang="sv-SE" sz="1000" i="1" dirty="0" smtClean="0">
                <a:solidFill>
                  <a:schemeClr val="tx1"/>
                </a:solidFill>
              </a:rPr>
              <a:t>Brandbergen centrum</a:t>
            </a:r>
            <a:endParaRPr lang="sv-SE" sz="1000" i="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04664"/>
            <a:ext cx="7772400" cy="1143000"/>
          </a:xfrm>
        </p:spPr>
        <p:txBody>
          <a:bodyPr/>
          <a:lstStyle/>
          <a:p>
            <a:r>
              <a:rPr lang="sv-SE" dirty="0" smtClean="0"/>
              <a:t>Detaljplaneprogram för Brandbergsleden och Söderbyleden</a:t>
            </a:r>
            <a:endParaRPr lang="sv-SE" dirty="0"/>
          </a:p>
        </p:txBody>
      </p:sp>
      <p:pic>
        <p:nvPicPr>
          <p:cNvPr id="6" name="Platshållare för innehåll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9063"/>
          <a:stretch/>
        </p:blipFill>
        <p:spPr>
          <a:xfrm>
            <a:off x="899592" y="1547664"/>
            <a:ext cx="6883156" cy="4257600"/>
          </a:xfrm>
        </p:spPr>
      </p:pic>
    </p:spTree>
    <p:extLst>
      <p:ext uri="{BB962C8B-B14F-4D97-AF65-F5344CB8AC3E}">
        <p14:creationId xmlns:p14="http://schemas.microsoft.com/office/powerpoint/2010/main" val="237643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8633" y="404664"/>
            <a:ext cx="7772400" cy="1019200"/>
          </a:xfrm>
        </p:spPr>
        <p:txBody>
          <a:bodyPr/>
          <a:lstStyle/>
          <a:p>
            <a:r>
              <a:rPr lang="sv-SE" dirty="0" smtClean="0"/>
              <a:t>Vad detaljplaneprogrammet kommer utreda</a:t>
            </a:r>
            <a:endParaRPr lang="sv-SE" dirty="0"/>
          </a:p>
        </p:txBody>
      </p:sp>
      <p:sp>
        <p:nvSpPr>
          <p:cNvPr id="3" name="Platshållare för innehåll 2"/>
          <p:cNvSpPr>
            <a:spLocks noGrp="1"/>
          </p:cNvSpPr>
          <p:nvPr>
            <p:ph idx="1"/>
          </p:nvPr>
        </p:nvSpPr>
        <p:spPr>
          <a:xfrm>
            <a:off x="685800" y="1423864"/>
            <a:ext cx="7772400" cy="4672136"/>
          </a:xfrm>
        </p:spPr>
        <p:txBody>
          <a:bodyPr/>
          <a:lstStyle/>
          <a:p>
            <a:pPr marL="171450" indent="-171450">
              <a:buFont typeface="Arial" panose="020B0604020202020204" pitchFamily="34" charset="0"/>
              <a:buChar char="•"/>
            </a:pPr>
            <a:r>
              <a:rPr lang="sv-SE" sz="1600" dirty="0"/>
              <a:t>Var det är lämpligt med ny exploatering i form av bostäder och verksamheter, lokaler och mötesplatser. Även i vilken skala, dvs höjder och våningar för att få till en mjuk övergång till de befintliga väldigt höga husen</a:t>
            </a:r>
          </a:p>
          <a:p>
            <a:pPr marL="171450" indent="-171450">
              <a:buFont typeface="Arial" panose="020B0604020202020204" pitchFamily="34" charset="0"/>
              <a:buChar char="•"/>
            </a:pPr>
            <a:r>
              <a:rPr lang="sv-SE" sz="1600" dirty="0" smtClean="0"/>
              <a:t>Hur vi kan förbättra trafiksäkerheten och </a:t>
            </a:r>
            <a:r>
              <a:rPr lang="sv-SE" sz="1600" dirty="0"/>
              <a:t>stadsmiljön kring Brandbergsleden och Söderbyleden. Lederna ska utvecklas till </a:t>
            </a:r>
            <a:r>
              <a:rPr lang="sv-SE" sz="1600" dirty="0" err="1"/>
              <a:t>sk</a:t>
            </a:r>
            <a:r>
              <a:rPr lang="sv-SE" sz="1600" dirty="0"/>
              <a:t> stadsgator</a:t>
            </a:r>
          </a:p>
          <a:p>
            <a:pPr marL="171450" indent="-171450">
              <a:buFont typeface="Arial" panose="020B0604020202020204" pitchFamily="34" charset="0"/>
              <a:buChar char="•"/>
            </a:pPr>
            <a:r>
              <a:rPr lang="sv-SE" sz="1600" dirty="0"/>
              <a:t>Hur </a:t>
            </a:r>
            <a:r>
              <a:rPr lang="sv-SE" sz="1600" dirty="0" smtClean="0"/>
              <a:t>vi kan skapa bättre </a:t>
            </a:r>
            <a:r>
              <a:rPr lang="sv-SE" sz="1600" dirty="0"/>
              <a:t>miljöer och kopplingar mellan Brandbergen och </a:t>
            </a:r>
            <a:r>
              <a:rPr lang="sv-SE" sz="1600" dirty="0" smtClean="0"/>
              <a:t>Vendelsö, </a:t>
            </a:r>
            <a:r>
              <a:rPr lang="sv-SE" sz="1600" dirty="0"/>
              <a:t>men också stärka kopplingen till Handen. </a:t>
            </a:r>
          </a:p>
          <a:p>
            <a:pPr marL="171450" indent="-171450">
              <a:buFont typeface="Arial" panose="020B0604020202020204" pitchFamily="34" charset="0"/>
              <a:buChar char="•"/>
            </a:pPr>
            <a:r>
              <a:rPr lang="sv-SE" sz="1600" dirty="0"/>
              <a:t>Behov av nya förskolor och skolor och var dessa kan placeras</a:t>
            </a:r>
          </a:p>
          <a:p>
            <a:pPr marL="171450" indent="-171450">
              <a:buFont typeface="Arial" panose="020B0604020202020204" pitchFamily="34" charset="0"/>
              <a:buChar char="•"/>
            </a:pPr>
            <a:r>
              <a:rPr lang="sv-SE" sz="1600" dirty="0"/>
              <a:t>Dagvattenhantering, dvs var allt regnvatten ska hamna så att det kan sjunka undan och helst renas inom </a:t>
            </a:r>
            <a:r>
              <a:rPr lang="sv-SE" sz="1600" dirty="0" smtClean="0"/>
              <a:t>området </a:t>
            </a:r>
            <a:r>
              <a:rPr lang="sv-SE" sz="1600" dirty="0"/>
              <a:t>utan att behöva transporteras vidare</a:t>
            </a:r>
          </a:p>
          <a:p>
            <a:pPr marL="171450" indent="-171450">
              <a:buFont typeface="Arial" panose="020B0604020202020204" pitchFamily="34" charset="0"/>
              <a:buChar char="•"/>
            </a:pPr>
            <a:r>
              <a:rPr lang="sv-SE" sz="1600" dirty="0"/>
              <a:t>Parkeringsbehov</a:t>
            </a:r>
          </a:p>
          <a:p>
            <a:pPr marL="171450" indent="-171450">
              <a:buFont typeface="Arial" panose="020B0604020202020204" pitchFamily="34" charset="0"/>
              <a:buChar char="•"/>
            </a:pPr>
            <a:r>
              <a:rPr lang="sv-SE" sz="1600" dirty="0"/>
              <a:t>Möjlighet till ett hållbart föreningsliv</a:t>
            </a:r>
          </a:p>
          <a:p>
            <a:pPr marL="171450" indent="-171450">
              <a:buFont typeface="Arial" panose="020B0604020202020204" pitchFamily="34" charset="0"/>
              <a:buChar char="•"/>
            </a:pPr>
            <a:r>
              <a:rPr lang="sv-SE" sz="1600" dirty="0"/>
              <a:t>Hur vi kan utveckla befintliga offentliga platser och områden för att dessa ska kännas trygga, användbara och attraktiva. Ex natur och torg.</a:t>
            </a:r>
          </a:p>
          <a:p>
            <a:pPr marL="171450" indent="-171450">
              <a:buFont typeface="Arial" panose="020B0604020202020204" pitchFamily="34" charset="0"/>
              <a:buChar char="•"/>
            </a:pPr>
            <a:r>
              <a:rPr lang="sv-SE" sz="1600" dirty="0"/>
              <a:t>Hur vi kan skapa förutsättningar för bra framtida kollektivtrafik</a:t>
            </a:r>
          </a:p>
          <a:p>
            <a:endParaRPr lang="sv-SE" dirty="0"/>
          </a:p>
        </p:txBody>
      </p:sp>
    </p:spTree>
    <p:extLst>
      <p:ext uri="{BB962C8B-B14F-4D97-AF65-F5344CB8AC3E}">
        <p14:creationId xmlns:p14="http://schemas.microsoft.com/office/powerpoint/2010/main" val="51949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1340768"/>
            <a:ext cx="7772400" cy="1143000"/>
          </a:xfrm>
        </p:spPr>
        <p:txBody>
          <a:bodyPr/>
          <a:lstStyle/>
          <a:p>
            <a:r>
              <a:rPr lang="sv-SE" dirty="0" smtClean="0"/>
              <a:t>Tack! </a:t>
            </a:r>
            <a:endParaRPr lang="sv-SE" dirty="0"/>
          </a:p>
        </p:txBody>
      </p:sp>
      <p:sp>
        <p:nvSpPr>
          <p:cNvPr id="3" name="Platshållare för innehåll 2"/>
          <p:cNvSpPr>
            <a:spLocks noGrp="1"/>
          </p:cNvSpPr>
          <p:nvPr>
            <p:ph idx="1"/>
          </p:nvPr>
        </p:nvSpPr>
        <p:spPr>
          <a:xfrm>
            <a:off x="685800" y="2483768"/>
            <a:ext cx="7772400" cy="2889448"/>
          </a:xfrm>
        </p:spPr>
        <p:txBody>
          <a:bodyPr/>
          <a:lstStyle/>
          <a:p>
            <a:pPr marL="0" indent="0">
              <a:buNone/>
            </a:pPr>
            <a:r>
              <a:rPr lang="sv-SE" dirty="0" smtClean="0"/>
              <a:t>Det var lite information om vad som är på gång inom stadsbyggnad i Brandbergen. </a:t>
            </a:r>
          </a:p>
          <a:p>
            <a:pPr marL="0" indent="0">
              <a:buNone/>
            </a:pPr>
            <a:endParaRPr lang="sv-SE" dirty="0" smtClean="0"/>
          </a:p>
          <a:p>
            <a:pPr marL="0" indent="0">
              <a:buNone/>
            </a:pPr>
            <a:r>
              <a:rPr lang="sv-SE" dirty="0" smtClean="0"/>
              <a:t>Om ni har frågor eller synpunkter får ni gärna höra av er till planavdelningen på stadsbyggnadsförvaltningen eller direkt till planarkitekt Sofie Nilsson </a:t>
            </a:r>
            <a:r>
              <a:rPr lang="sv-SE" dirty="0" smtClean="0">
                <a:hlinkClick r:id="rId2"/>
              </a:rPr>
              <a:t>sofie.nilsson@haninge.se</a:t>
            </a:r>
            <a:r>
              <a:rPr lang="sv-SE" dirty="0" smtClean="0"/>
              <a:t> </a:t>
            </a:r>
            <a:r>
              <a:rPr lang="sv-SE" dirty="0" smtClean="0"/>
              <a:t>och tel</a:t>
            </a:r>
            <a:r>
              <a:rPr lang="sv-SE" dirty="0" smtClean="0"/>
              <a:t>. 08-606 89 50.</a:t>
            </a:r>
          </a:p>
          <a:p>
            <a:pPr marL="0" indent="0">
              <a:buNone/>
            </a:pPr>
            <a:endParaRPr lang="sv-SE" dirty="0"/>
          </a:p>
          <a:p>
            <a:pPr marL="0" indent="0">
              <a:buNone/>
            </a:pPr>
            <a:endParaRPr lang="sv-SE" dirty="0" smtClean="0"/>
          </a:p>
          <a:p>
            <a:pPr marL="0" indent="0">
              <a:buNone/>
            </a:pPr>
            <a:endParaRPr lang="sv-SE" dirty="0"/>
          </a:p>
          <a:p>
            <a:pPr marL="0" indent="0">
              <a:buNone/>
            </a:pPr>
            <a:endParaRPr lang="sv-SE" dirty="0" smtClean="0"/>
          </a:p>
          <a:p>
            <a:endParaRPr lang="sv-SE" dirty="0"/>
          </a:p>
          <a:p>
            <a:endParaRPr lang="sv-SE" dirty="0" smtClean="0"/>
          </a:p>
          <a:p>
            <a:endParaRPr lang="sv-SE" dirty="0"/>
          </a:p>
          <a:p>
            <a:endParaRPr lang="sv-SE" dirty="0"/>
          </a:p>
        </p:txBody>
      </p:sp>
    </p:spTree>
    <p:extLst>
      <p:ext uri="{BB962C8B-B14F-4D97-AF65-F5344CB8AC3E}">
        <p14:creationId xmlns:p14="http://schemas.microsoft.com/office/powerpoint/2010/main" val="119007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Presentationens innehåll</a:t>
            </a:r>
            <a:endParaRPr lang="sv-SE" dirty="0"/>
          </a:p>
        </p:txBody>
      </p:sp>
      <p:sp>
        <p:nvSpPr>
          <p:cNvPr id="3" name="Platshållare för innehåll 2"/>
          <p:cNvSpPr>
            <a:spLocks noGrp="1"/>
          </p:cNvSpPr>
          <p:nvPr>
            <p:ph idx="1"/>
          </p:nvPr>
        </p:nvSpPr>
        <p:spPr/>
        <p:txBody>
          <a:bodyPr/>
          <a:lstStyle/>
          <a:p>
            <a:r>
              <a:rPr lang="sv-SE" dirty="0"/>
              <a:t>K</a:t>
            </a:r>
            <a:r>
              <a:rPr lang="sv-SE" dirty="0" smtClean="0"/>
              <a:t>ommunala </a:t>
            </a:r>
            <a:r>
              <a:rPr lang="sv-SE" dirty="0" smtClean="0"/>
              <a:t>styrdokument som rör stadsbyggnad </a:t>
            </a:r>
          </a:p>
          <a:p>
            <a:r>
              <a:rPr lang="sv-SE" dirty="0" smtClean="0"/>
              <a:t>Planprocessen – hur ser den ut?</a:t>
            </a:r>
          </a:p>
          <a:p>
            <a:r>
              <a:rPr lang="sv-SE" dirty="0" smtClean="0"/>
              <a:t>Pågående och nyligen avslutade planarbeten</a:t>
            </a:r>
          </a:p>
          <a:p>
            <a:r>
              <a:rPr lang="sv-SE" dirty="0" smtClean="0"/>
              <a:t>Utvecklingen av Brandbergen centrum</a:t>
            </a:r>
          </a:p>
          <a:p>
            <a:r>
              <a:rPr lang="sv-SE" dirty="0" smtClean="0"/>
              <a:t>Pågående arbete med detaljplaneprogram för Brandbergsleden och Söderbyleden</a:t>
            </a:r>
          </a:p>
          <a:p>
            <a:endParaRPr lang="sv-SE" dirty="0"/>
          </a:p>
        </p:txBody>
      </p:sp>
    </p:spTree>
    <p:extLst>
      <p:ext uri="{BB962C8B-B14F-4D97-AF65-F5344CB8AC3E}">
        <p14:creationId xmlns:p14="http://schemas.microsoft.com/office/powerpoint/2010/main" val="44689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sv-SE" altLang="sv-SE" dirty="0" smtClean="0"/>
              <a:t>Kommunala styrdokument</a:t>
            </a:r>
          </a:p>
        </p:txBody>
      </p:sp>
      <p:sp>
        <p:nvSpPr>
          <p:cNvPr id="3075" name="Rectangle 3"/>
          <p:cNvSpPr>
            <a:spLocks noGrp="1" noChangeArrowheads="1"/>
          </p:cNvSpPr>
          <p:nvPr>
            <p:ph type="body" idx="1"/>
          </p:nvPr>
        </p:nvSpPr>
        <p:spPr>
          <a:xfrm>
            <a:off x="685800" y="1752600"/>
            <a:ext cx="7772400" cy="3692624"/>
          </a:xfrm>
        </p:spPr>
        <p:txBody>
          <a:bodyPr/>
          <a:lstStyle/>
          <a:p>
            <a:r>
              <a:rPr lang="sv-SE" altLang="sv-SE" dirty="0" smtClean="0"/>
              <a:t>Översiktsplan 2030 - </a:t>
            </a:r>
            <a:r>
              <a:rPr lang="sv-SE" dirty="0" smtClean="0"/>
              <a:t>beskriver </a:t>
            </a:r>
            <a:r>
              <a:rPr lang="sv-SE" dirty="0"/>
              <a:t>inriktningen för hur den bebyggda och obebyggda miljön ska utvecklas i tätorterna, på landsbygden och i skärgården. </a:t>
            </a:r>
            <a:endParaRPr lang="sv-SE" dirty="0" smtClean="0"/>
          </a:p>
          <a:p>
            <a:r>
              <a:rPr lang="sv-SE" altLang="sv-SE" dirty="0" smtClean="0"/>
              <a:t>Brandbergens utvecklingsprogram - </a:t>
            </a:r>
            <a:r>
              <a:rPr lang="sv-SE" dirty="0" smtClean="0"/>
              <a:t>ligger </a:t>
            </a:r>
            <a:r>
              <a:rPr lang="sv-SE" dirty="0"/>
              <a:t>till grund för kommande detaljplaner och andra förändringar och förbättringar som ska göras i </a:t>
            </a:r>
            <a:r>
              <a:rPr lang="sv-SE" dirty="0" smtClean="0"/>
              <a:t>området.</a:t>
            </a:r>
            <a:r>
              <a:rPr lang="sv-SE" dirty="0"/>
              <a:t> </a:t>
            </a:r>
            <a:endParaRPr lang="sv-SE" dirty="0" smtClean="0"/>
          </a:p>
          <a:p>
            <a:r>
              <a:rPr lang="sv-SE" altLang="sv-SE" dirty="0" smtClean="0"/>
              <a:t>Haninge stad fördjupad översiktsplan - </a:t>
            </a:r>
            <a:r>
              <a:rPr lang="sv-SE" dirty="0" smtClean="0"/>
              <a:t>redovisar </a:t>
            </a:r>
            <a:r>
              <a:rPr lang="sv-SE" dirty="0"/>
              <a:t>huvuddragen i markanvändning, kvartersstruktur, gatunät och innehåll i en framtida Haninge </a:t>
            </a:r>
            <a:r>
              <a:rPr lang="sv-SE" dirty="0" smtClean="0"/>
              <a:t>stad, dvs. Vega, Handen och delar av Brandbergen.</a:t>
            </a:r>
          </a:p>
          <a:p>
            <a:pPr marL="0" indent="0">
              <a:buNone/>
            </a:pPr>
            <a:endParaRPr lang="sv-SE" altLang="sv-SE" dirty="0"/>
          </a:p>
          <a:p>
            <a:pPr marL="0" indent="0">
              <a:buNone/>
            </a:pPr>
            <a:r>
              <a:rPr lang="sv-SE" altLang="sv-SE" dirty="0" smtClean="0"/>
              <a:t>Dokumenten ligger till grund för efterföljande detaljplanearbete.</a:t>
            </a:r>
            <a:endParaRPr lang="sv-SE" altLang="sv-S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Brandbergens utvecklingsprogram</a:t>
            </a:r>
            <a:endParaRPr lang="sv-SE"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2746" y="1628800"/>
            <a:ext cx="4558507" cy="4114800"/>
          </a:xfrm>
        </p:spPr>
      </p:pic>
    </p:spTree>
    <p:extLst>
      <p:ext uri="{BB962C8B-B14F-4D97-AF65-F5344CB8AC3E}">
        <p14:creationId xmlns:p14="http://schemas.microsoft.com/office/powerpoint/2010/main" val="408938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sv-SE" altLang="sv-SE" dirty="0" smtClean="0"/>
              <a:t>Planprocessen</a:t>
            </a:r>
          </a:p>
        </p:txBody>
      </p:sp>
      <p:pic>
        <p:nvPicPr>
          <p:cNvPr id="1026" name="Picture 2" descr="Illustration Ã¶ver planprocess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782" y="1412776"/>
            <a:ext cx="7490948" cy="38884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19326"/>
            <a:ext cx="7772400" cy="1143000"/>
          </a:xfrm>
        </p:spPr>
        <p:txBody>
          <a:bodyPr/>
          <a:lstStyle/>
          <a:p>
            <a:r>
              <a:rPr lang="sv-SE" dirty="0" smtClean="0"/>
              <a:t>Detaljplanearbete i Brandbergen</a:t>
            </a:r>
            <a:endParaRPr lang="sv-SE" dirty="0"/>
          </a:p>
        </p:txBody>
      </p:sp>
      <p:pic>
        <p:nvPicPr>
          <p:cNvPr id="4" name="Platshållare för innehåll 3"/>
          <p:cNvPicPr>
            <a:picLocks noGrp="1" noChangeAspect="1"/>
          </p:cNvPicPr>
          <p:nvPr>
            <p:ph idx="1"/>
          </p:nvPr>
        </p:nvPicPr>
        <p:blipFill>
          <a:blip r:embed="rId3"/>
          <a:stretch>
            <a:fillRect/>
          </a:stretch>
        </p:blipFill>
        <p:spPr>
          <a:xfrm>
            <a:off x="916012" y="814173"/>
            <a:ext cx="7412359" cy="5661702"/>
          </a:xfrm>
          <a:prstGeom prst="rect">
            <a:avLst/>
          </a:prstGeom>
        </p:spPr>
      </p:pic>
      <p:sp>
        <p:nvSpPr>
          <p:cNvPr id="10" name="Ellips 9"/>
          <p:cNvSpPr/>
          <p:nvPr/>
        </p:nvSpPr>
        <p:spPr>
          <a:xfrm>
            <a:off x="5076056" y="2996952"/>
            <a:ext cx="504056" cy="504056"/>
          </a:xfrm>
          <a:prstGeom prst="ellipse">
            <a:avLst/>
          </a:prstGeom>
          <a:no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p:cNvSpPr/>
          <p:nvPr/>
        </p:nvSpPr>
        <p:spPr>
          <a:xfrm rot="20310638">
            <a:off x="3988795" y="2461115"/>
            <a:ext cx="1414961" cy="789084"/>
          </a:xfrm>
          <a:prstGeom prst="ellipse">
            <a:avLst/>
          </a:prstGeom>
          <a:no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p:cNvSpPr/>
          <p:nvPr/>
        </p:nvSpPr>
        <p:spPr>
          <a:xfrm>
            <a:off x="4139952" y="1350132"/>
            <a:ext cx="360040" cy="665003"/>
          </a:xfrm>
          <a:prstGeom prst="ellipse">
            <a:avLst/>
          </a:prstGeom>
          <a:noFill/>
          <a:ln w="3810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p:cNvSpPr txBox="1"/>
          <p:nvPr/>
        </p:nvSpPr>
        <p:spPr>
          <a:xfrm>
            <a:off x="262641" y="2777708"/>
            <a:ext cx="1624257" cy="904863"/>
          </a:xfrm>
          <a:prstGeom prst="rect">
            <a:avLst/>
          </a:prstGeom>
          <a:ln>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sv-SE" sz="1200" u="sng" dirty="0" smtClean="0">
                <a:latin typeface="+mj-lt"/>
              </a:rPr>
              <a:t>Brandbergen C</a:t>
            </a:r>
          </a:p>
          <a:p>
            <a:pPr>
              <a:buNone/>
            </a:pPr>
            <a:r>
              <a:rPr lang="sv-SE" sz="1200" dirty="0" smtClean="0">
                <a:latin typeface="+mj-lt"/>
              </a:rPr>
              <a:t>Bostäder 330 </a:t>
            </a:r>
            <a:r>
              <a:rPr lang="sv-SE" sz="1200" dirty="0" err="1" smtClean="0">
                <a:latin typeface="+mj-lt"/>
              </a:rPr>
              <a:t>lgh</a:t>
            </a:r>
            <a:r>
              <a:rPr lang="sv-SE" sz="1200" dirty="0" smtClean="0">
                <a:latin typeface="+mj-lt"/>
              </a:rPr>
              <a:t>, Centrum, Skola</a:t>
            </a:r>
          </a:p>
          <a:p>
            <a:pPr>
              <a:buNone/>
            </a:pPr>
            <a:r>
              <a:rPr lang="sv-SE" sz="1200" i="1" dirty="0" smtClean="0">
                <a:latin typeface="+mj-lt"/>
              </a:rPr>
              <a:t>Ombyggnad på gång</a:t>
            </a:r>
          </a:p>
        </p:txBody>
      </p:sp>
      <p:sp>
        <p:nvSpPr>
          <p:cNvPr id="16" name="textruta 15"/>
          <p:cNvSpPr txBox="1"/>
          <p:nvPr/>
        </p:nvSpPr>
        <p:spPr>
          <a:xfrm>
            <a:off x="248549" y="1243988"/>
            <a:ext cx="1509375" cy="1458861"/>
          </a:xfrm>
          <a:prstGeom prst="rect">
            <a:avLst/>
          </a:prstGeom>
          <a:ln>
            <a:solidFill>
              <a:srgbClr val="FF006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sv-SE" sz="1200" u="sng" dirty="0" smtClean="0">
                <a:latin typeface="+mj-lt"/>
              </a:rPr>
              <a:t>Söderby 2:773 och 6:67</a:t>
            </a:r>
          </a:p>
          <a:p>
            <a:pPr>
              <a:buNone/>
            </a:pPr>
            <a:r>
              <a:rPr lang="sv-SE" sz="1200" dirty="0" smtClean="0">
                <a:latin typeface="+mj-lt"/>
              </a:rPr>
              <a:t>Bostäder ca 300 </a:t>
            </a:r>
            <a:r>
              <a:rPr lang="sv-SE" sz="1200" dirty="0" err="1" smtClean="0">
                <a:latin typeface="+mj-lt"/>
              </a:rPr>
              <a:t>lgh</a:t>
            </a:r>
            <a:endParaRPr lang="sv-SE" sz="1200" dirty="0" smtClean="0">
              <a:latin typeface="+mj-lt"/>
            </a:endParaRPr>
          </a:p>
          <a:p>
            <a:pPr>
              <a:buNone/>
            </a:pPr>
            <a:r>
              <a:rPr lang="sv-SE" sz="1200" i="1" dirty="0" smtClean="0">
                <a:latin typeface="+mj-lt"/>
              </a:rPr>
              <a:t>Utredningsarbete pågår, samråd längre fram</a:t>
            </a:r>
            <a:endParaRPr lang="sv-SE" sz="1200" i="1" dirty="0">
              <a:latin typeface="+mj-lt"/>
            </a:endParaRPr>
          </a:p>
        </p:txBody>
      </p:sp>
      <p:sp>
        <p:nvSpPr>
          <p:cNvPr id="17" name="textruta 16"/>
          <p:cNvSpPr txBox="1"/>
          <p:nvPr/>
        </p:nvSpPr>
        <p:spPr>
          <a:xfrm>
            <a:off x="373104" y="4368189"/>
            <a:ext cx="1603417" cy="1052596"/>
          </a:xfrm>
          <a:prstGeom prst="rect">
            <a:avLst/>
          </a:prstGeom>
          <a:ln>
            <a:solidFill>
              <a:srgbClr val="FF006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sv-SE" sz="1200" u="sng" dirty="0" smtClean="0">
                <a:latin typeface="+mj-lt"/>
              </a:rPr>
              <a:t>Söderby 2:2</a:t>
            </a:r>
          </a:p>
          <a:p>
            <a:pPr>
              <a:buNone/>
            </a:pPr>
            <a:r>
              <a:rPr lang="sv-SE" sz="1200" dirty="0" smtClean="0">
                <a:latin typeface="+mj-lt"/>
              </a:rPr>
              <a:t>Bostäder ca 75 </a:t>
            </a:r>
            <a:r>
              <a:rPr lang="sv-SE" sz="1200" dirty="0" err="1" smtClean="0">
                <a:latin typeface="+mj-lt"/>
              </a:rPr>
              <a:t>lgh</a:t>
            </a:r>
            <a:r>
              <a:rPr lang="sv-SE" sz="1200" dirty="0" smtClean="0">
                <a:latin typeface="+mj-lt"/>
              </a:rPr>
              <a:t>, verksamheter </a:t>
            </a:r>
            <a:r>
              <a:rPr lang="sv-SE" sz="1200" i="1" dirty="0" smtClean="0">
                <a:latin typeface="+mj-lt"/>
              </a:rPr>
              <a:t>Granskning sommaren 2019</a:t>
            </a:r>
            <a:endParaRPr lang="sv-SE" sz="1200" i="1" dirty="0" smtClean="0">
              <a:latin typeface="+mj-lt"/>
            </a:endParaRPr>
          </a:p>
        </p:txBody>
      </p:sp>
      <p:sp>
        <p:nvSpPr>
          <p:cNvPr id="18" name="textruta 17"/>
          <p:cNvSpPr txBox="1"/>
          <p:nvPr/>
        </p:nvSpPr>
        <p:spPr>
          <a:xfrm>
            <a:off x="4728126" y="883168"/>
            <a:ext cx="1679178" cy="867930"/>
          </a:xfrm>
          <a:prstGeom prst="rect">
            <a:avLst/>
          </a:prstGeom>
          <a:ln>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sv-SE" sz="1200" u="sng" dirty="0" smtClean="0">
                <a:latin typeface="+mj-lt"/>
              </a:rPr>
              <a:t>Vårdboendet</a:t>
            </a:r>
          </a:p>
          <a:p>
            <a:pPr>
              <a:buNone/>
            </a:pPr>
            <a:r>
              <a:rPr lang="sv-SE" sz="1200" dirty="0" smtClean="0">
                <a:latin typeface="+mj-lt"/>
              </a:rPr>
              <a:t>Bostäder 60 </a:t>
            </a:r>
            <a:r>
              <a:rPr lang="sv-SE" sz="1200" dirty="0" err="1" smtClean="0">
                <a:latin typeface="+mj-lt"/>
              </a:rPr>
              <a:t>lgh</a:t>
            </a:r>
            <a:r>
              <a:rPr lang="sv-SE" sz="1200" dirty="0" smtClean="0">
                <a:latin typeface="+mj-lt"/>
              </a:rPr>
              <a:t> + ca 75 vårdbostäder </a:t>
            </a:r>
            <a:r>
              <a:rPr lang="sv-SE" sz="1200" i="1" dirty="0" smtClean="0">
                <a:latin typeface="+mj-lt"/>
              </a:rPr>
              <a:t>håller på att byggas</a:t>
            </a:r>
          </a:p>
        </p:txBody>
      </p:sp>
      <p:sp>
        <p:nvSpPr>
          <p:cNvPr id="19" name="textruta 18"/>
          <p:cNvSpPr txBox="1"/>
          <p:nvPr/>
        </p:nvSpPr>
        <p:spPr>
          <a:xfrm>
            <a:off x="6669513" y="3068960"/>
            <a:ext cx="1491511" cy="683264"/>
          </a:xfrm>
          <a:prstGeom prst="rect">
            <a:avLst/>
          </a:prstGeom>
          <a:ln>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sv-SE" sz="1200" u="sng" dirty="0" smtClean="0">
                <a:latin typeface="+mj-lt"/>
              </a:rPr>
              <a:t>Dansbanan</a:t>
            </a:r>
          </a:p>
          <a:p>
            <a:pPr>
              <a:buNone/>
            </a:pPr>
            <a:r>
              <a:rPr lang="sv-SE" sz="1200" dirty="0" smtClean="0">
                <a:latin typeface="+mj-lt"/>
              </a:rPr>
              <a:t>Besöksanläggning, förskola</a:t>
            </a:r>
          </a:p>
        </p:txBody>
      </p:sp>
      <p:cxnSp>
        <p:nvCxnSpPr>
          <p:cNvPr id="20" name="Rak pilkoppling 19"/>
          <p:cNvCxnSpPr/>
          <p:nvPr/>
        </p:nvCxnSpPr>
        <p:spPr>
          <a:xfrm>
            <a:off x="1661108" y="1693376"/>
            <a:ext cx="2304256" cy="4944"/>
          </a:xfrm>
          <a:prstGeom prst="straightConnector1">
            <a:avLst/>
          </a:prstGeom>
          <a:ln w="28575">
            <a:solidFill>
              <a:srgbClr val="FF006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Rak pilkoppling 20"/>
          <p:cNvCxnSpPr/>
          <p:nvPr/>
        </p:nvCxnSpPr>
        <p:spPr>
          <a:xfrm>
            <a:off x="1504609" y="2996952"/>
            <a:ext cx="3067391" cy="0"/>
          </a:xfrm>
          <a:prstGeom prst="straightConnector1">
            <a:avLst/>
          </a:prstGeom>
          <a:ln w="28575">
            <a:solidFill>
              <a:srgbClr val="FFFF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Rak pilkoppling 21"/>
          <p:cNvCxnSpPr/>
          <p:nvPr/>
        </p:nvCxnSpPr>
        <p:spPr>
          <a:xfrm flipV="1">
            <a:off x="1763688" y="4581128"/>
            <a:ext cx="2181046" cy="59812"/>
          </a:xfrm>
          <a:prstGeom prst="straightConnector1">
            <a:avLst/>
          </a:prstGeom>
          <a:ln w="28575">
            <a:solidFill>
              <a:srgbClr val="FF006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Rak pilkoppling 22"/>
          <p:cNvCxnSpPr/>
          <p:nvPr/>
        </p:nvCxnSpPr>
        <p:spPr>
          <a:xfrm flipH="1">
            <a:off x="4283969" y="1682633"/>
            <a:ext cx="527707" cy="1"/>
          </a:xfrm>
          <a:prstGeom prst="straightConnector1">
            <a:avLst/>
          </a:prstGeom>
          <a:ln w="28575">
            <a:solidFill>
              <a:srgbClr val="FFFF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Rak pilkoppling 23"/>
          <p:cNvCxnSpPr/>
          <p:nvPr/>
        </p:nvCxnSpPr>
        <p:spPr>
          <a:xfrm flipH="1" flipV="1">
            <a:off x="5288072" y="3255670"/>
            <a:ext cx="1474653" cy="18066"/>
          </a:xfrm>
          <a:prstGeom prst="straightConnector1">
            <a:avLst/>
          </a:prstGeom>
          <a:ln w="28575">
            <a:solidFill>
              <a:srgbClr val="FFFF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6744616" y="1817844"/>
            <a:ext cx="1624257" cy="867930"/>
          </a:xfrm>
          <a:prstGeom prst="rect">
            <a:avLst/>
          </a:prstGeom>
          <a:ln>
            <a:solidFill>
              <a:srgbClr val="FF006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sv-SE" sz="1200" u="sng" dirty="0" smtClean="0">
                <a:latin typeface="+mj-lt"/>
              </a:rPr>
              <a:t>Detaljplaneprogram för Brandbergsleden och Söderbyleden</a:t>
            </a:r>
          </a:p>
          <a:p>
            <a:pPr>
              <a:buNone/>
            </a:pPr>
            <a:r>
              <a:rPr lang="sv-SE" sz="1200" i="1" dirty="0" smtClean="0">
                <a:latin typeface="+mj-lt"/>
              </a:rPr>
              <a:t>Samråd under 2019</a:t>
            </a:r>
            <a:endParaRPr lang="sv-SE" sz="1200" i="1" dirty="0">
              <a:latin typeface="+mj-lt"/>
            </a:endParaRPr>
          </a:p>
        </p:txBody>
      </p:sp>
      <p:cxnSp>
        <p:nvCxnSpPr>
          <p:cNvPr id="29" name="Rak pilkoppling 28"/>
          <p:cNvCxnSpPr/>
          <p:nvPr/>
        </p:nvCxnSpPr>
        <p:spPr>
          <a:xfrm flipV="1">
            <a:off x="4811676" y="2015135"/>
            <a:ext cx="1932940" cy="24870"/>
          </a:xfrm>
          <a:prstGeom prst="straightConnector1">
            <a:avLst/>
          </a:prstGeom>
          <a:ln w="28575">
            <a:solidFill>
              <a:srgbClr val="FF006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Rak pilkoppling 32"/>
          <p:cNvCxnSpPr/>
          <p:nvPr/>
        </p:nvCxnSpPr>
        <p:spPr>
          <a:xfrm>
            <a:off x="6184671" y="5445224"/>
            <a:ext cx="559945" cy="120689"/>
          </a:xfrm>
          <a:prstGeom prst="straightConnector1">
            <a:avLst/>
          </a:prstGeom>
          <a:ln w="28575">
            <a:solidFill>
              <a:srgbClr val="FFFF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textruta 34"/>
          <p:cNvSpPr txBox="1"/>
          <p:nvPr/>
        </p:nvSpPr>
        <p:spPr>
          <a:xfrm>
            <a:off x="6913508" y="5342585"/>
            <a:ext cx="1286471" cy="276999"/>
          </a:xfrm>
          <a:prstGeom prst="rect">
            <a:avLst/>
          </a:prstGeom>
          <a:ln>
            <a:solidFill>
              <a:srgbClr val="FFFF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sv-SE" sz="1200" dirty="0" smtClean="0">
                <a:latin typeface="+mj-lt"/>
              </a:rPr>
              <a:t>Gällande planer</a:t>
            </a:r>
            <a:endParaRPr lang="sv-SE" sz="1200" i="1" dirty="0">
              <a:latin typeface="+mj-lt"/>
            </a:endParaRPr>
          </a:p>
        </p:txBody>
      </p:sp>
      <p:cxnSp>
        <p:nvCxnSpPr>
          <p:cNvPr id="36" name="Rak pilkoppling 35"/>
          <p:cNvCxnSpPr/>
          <p:nvPr/>
        </p:nvCxnSpPr>
        <p:spPr>
          <a:xfrm>
            <a:off x="6184671" y="5877272"/>
            <a:ext cx="559945" cy="141150"/>
          </a:xfrm>
          <a:prstGeom prst="straightConnector1">
            <a:avLst/>
          </a:prstGeom>
          <a:ln w="28575">
            <a:solidFill>
              <a:srgbClr val="FF006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ruta 38"/>
          <p:cNvSpPr txBox="1"/>
          <p:nvPr/>
        </p:nvSpPr>
        <p:spPr>
          <a:xfrm>
            <a:off x="6913508" y="5753807"/>
            <a:ext cx="1286471" cy="461665"/>
          </a:xfrm>
          <a:prstGeom prst="rect">
            <a:avLst/>
          </a:prstGeom>
          <a:ln>
            <a:solidFill>
              <a:srgbClr val="FF006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sv-SE" sz="1200" dirty="0" smtClean="0">
                <a:latin typeface="+mj-lt"/>
              </a:rPr>
              <a:t>Pågående arbete</a:t>
            </a:r>
            <a:endParaRPr lang="sv-SE" sz="1200" i="1" dirty="0" smtClean="0">
              <a:latin typeface="+mj-lt"/>
            </a:endParaRPr>
          </a:p>
        </p:txBody>
      </p:sp>
    </p:spTree>
    <p:extLst>
      <p:ext uri="{BB962C8B-B14F-4D97-AF65-F5344CB8AC3E}">
        <p14:creationId xmlns:p14="http://schemas.microsoft.com/office/powerpoint/2010/main" val="206268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2018" y="-1229672"/>
            <a:ext cx="6858000" cy="931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ubrik 1"/>
          <p:cNvSpPr>
            <a:spLocks noGrp="1"/>
          </p:cNvSpPr>
          <p:nvPr>
            <p:ph type="title"/>
          </p:nvPr>
        </p:nvSpPr>
        <p:spPr>
          <a:xfrm>
            <a:off x="635386" y="360233"/>
            <a:ext cx="7772400" cy="836519"/>
          </a:xfrm>
        </p:spPr>
        <p:txBody>
          <a:bodyPr/>
          <a:lstStyle/>
          <a:p>
            <a:r>
              <a:rPr lang="sv-SE" dirty="0" smtClean="0"/>
              <a:t>Brandbergen Centrum</a:t>
            </a:r>
            <a:endParaRPr lang="sv-SE" dirty="0"/>
          </a:p>
        </p:txBody>
      </p:sp>
    </p:spTree>
    <p:extLst>
      <p:ext uri="{BB962C8B-B14F-4D97-AF65-F5344CB8AC3E}">
        <p14:creationId xmlns:p14="http://schemas.microsoft.com/office/powerpoint/2010/main" val="90927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Brandbergen Centrum - koncept</a:t>
            </a:r>
            <a:endParaRPr lang="sv-SE" dirty="0"/>
          </a:p>
        </p:txBody>
      </p:sp>
      <p:sp>
        <p:nvSpPr>
          <p:cNvPr id="3" name="Platshållare för innehåll 2"/>
          <p:cNvSpPr>
            <a:spLocks noGrp="1"/>
          </p:cNvSpPr>
          <p:nvPr>
            <p:ph idx="1"/>
          </p:nvPr>
        </p:nvSpPr>
        <p:spPr/>
        <p:txBody>
          <a:bodyPr/>
          <a:lstStyle/>
          <a:p>
            <a:r>
              <a:rPr lang="sv-SE" sz="1800" dirty="0"/>
              <a:t>Ny front för centrum med tydligare </a:t>
            </a:r>
            <a:r>
              <a:rPr lang="sv-SE" sz="1800" dirty="0" smtClean="0"/>
              <a:t>entréer och </a:t>
            </a:r>
            <a:r>
              <a:rPr lang="sv-SE" sz="1800" dirty="0"/>
              <a:t>synligare stadsliv</a:t>
            </a:r>
          </a:p>
          <a:p>
            <a:r>
              <a:rPr lang="sv-SE" sz="1800" dirty="0"/>
              <a:t>Bostadsgårdar ökar grönytor i området</a:t>
            </a:r>
          </a:p>
          <a:p>
            <a:r>
              <a:rPr lang="sv-SE" sz="1800" dirty="0"/>
              <a:t>Närhet till befintliga rekreationsområden kvarstår</a:t>
            </a:r>
          </a:p>
          <a:p>
            <a:r>
              <a:rPr lang="sv-SE" sz="1800" dirty="0"/>
              <a:t>Tydliggjort gångstråk i marknivå mellan skola och busstorg, med bättre belysning och butiksfronter</a:t>
            </a:r>
          </a:p>
          <a:p>
            <a:r>
              <a:rPr lang="sv-SE" sz="1800" dirty="0"/>
              <a:t>Behov av förskolor kan uppstå i samband med genomförande och övriga exploateringar i Brandbergen</a:t>
            </a:r>
          </a:p>
          <a:p>
            <a:endParaRPr lang="sv-SE" dirty="0"/>
          </a:p>
        </p:txBody>
      </p:sp>
    </p:spTree>
    <p:extLst>
      <p:ext uri="{BB962C8B-B14F-4D97-AF65-F5344CB8AC3E}">
        <p14:creationId xmlns:p14="http://schemas.microsoft.com/office/powerpoint/2010/main" val="51485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3726" y="131479"/>
            <a:ext cx="7772400" cy="1143000"/>
          </a:xfrm>
        </p:spPr>
        <p:txBody>
          <a:bodyPr>
            <a:normAutofit/>
          </a:bodyPr>
          <a:lstStyle/>
          <a:p>
            <a:r>
              <a:rPr lang="sv-SE" sz="3500" dirty="0" smtClean="0"/>
              <a:t>Förändringar kring centrum</a:t>
            </a:r>
            <a:endParaRPr lang="sv-SE" sz="3500"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2" y="6342023"/>
            <a:ext cx="9128148" cy="312861"/>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4232" y="1306933"/>
            <a:ext cx="5076057" cy="4295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innehåll 4"/>
          <p:cNvSpPr>
            <a:spLocks noGrp="1"/>
          </p:cNvSpPr>
          <p:nvPr>
            <p:ph idx="1"/>
          </p:nvPr>
        </p:nvSpPr>
        <p:spPr>
          <a:xfrm>
            <a:off x="179512" y="1455007"/>
            <a:ext cx="3394720" cy="3414154"/>
          </a:xfrm>
        </p:spPr>
        <p:txBody>
          <a:bodyPr>
            <a:normAutofit/>
          </a:bodyPr>
          <a:lstStyle/>
          <a:p>
            <a:r>
              <a:rPr lang="sv-SE" sz="1800" dirty="0" smtClean="0"/>
              <a:t>Igenfyllnad av tunnel under Brandbergsleden, gång- och cykeltrafik leds om</a:t>
            </a:r>
          </a:p>
          <a:p>
            <a:r>
              <a:rPr lang="sv-SE" sz="1800" dirty="0" smtClean="0"/>
              <a:t>Ny gång- och cykelbana längs Vendelsömalmsvägen norrut.</a:t>
            </a:r>
          </a:p>
          <a:p>
            <a:r>
              <a:rPr lang="sv-SE" sz="1800" dirty="0" smtClean="0"/>
              <a:t>Ny gång- och cykelbana längs Brandbergsledens södra sida och Norra Kronans västra sida.</a:t>
            </a:r>
          </a:p>
        </p:txBody>
      </p:sp>
    </p:spTree>
    <p:extLst>
      <p:ext uri="{BB962C8B-B14F-4D97-AF65-F5344CB8AC3E}">
        <p14:creationId xmlns:p14="http://schemas.microsoft.com/office/powerpoint/2010/main" val="621374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Haninge_liggande">
  <a:themeElements>
    <a:clrScheme name="Anpassat 2">
      <a:dk1>
        <a:sysClr val="windowText" lastClr="000000"/>
      </a:dk1>
      <a:lt1>
        <a:sysClr val="window" lastClr="FFFFFF"/>
      </a:lt1>
      <a:dk2>
        <a:srgbClr val="0000FF"/>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Haninge_liggande</Template>
  <TotalTime>317</TotalTime>
  <Words>1016</Words>
  <Application>Microsoft Office PowerPoint</Application>
  <PresentationFormat>Bildspel på skärmen (4:3)</PresentationFormat>
  <Paragraphs>97</Paragraphs>
  <Slides>12</Slides>
  <Notes>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12</vt:i4>
      </vt:variant>
    </vt:vector>
  </HeadingPairs>
  <TitlesOfParts>
    <vt:vector size="17" baseType="lpstr">
      <vt:lpstr>AGaramond</vt:lpstr>
      <vt:lpstr>Arial</vt:lpstr>
      <vt:lpstr>Garamond</vt:lpstr>
      <vt:lpstr>Times</vt:lpstr>
      <vt:lpstr>Haninge_liggande</vt:lpstr>
      <vt:lpstr>PowerPoint-presentation</vt:lpstr>
      <vt:lpstr>Presentationens innehåll</vt:lpstr>
      <vt:lpstr>Kommunala styrdokument</vt:lpstr>
      <vt:lpstr>Brandbergens utvecklingsprogram</vt:lpstr>
      <vt:lpstr>Planprocessen</vt:lpstr>
      <vt:lpstr>Detaljplanearbete i Brandbergen</vt:lpstr>
      <vt:lpstr>Brandbergen Centrum</vt:lpstr>
      <vt:lpstr>Brandbergen Centrum - koncept</vt:lpstr>
      <vt:lpstr>Förändringar kring centrum</vt:lpstr>
      <vt:lpstr>Detaljplaneprogram för Brandbergsleden och Söderbyleden</vt:lpstr>
      <vt:lpstr>Vad detaljplaneprogrammet kommer utreda</vt:lpstr>
      <vt:lpstr>Tack! </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Sofie Nilsson</dc:creator>
  <cp:lastModifiedBy>Sofie Nilsson</cp:lastModifiedBy>
  <cp:revision>37</cp:revision>
  <cp:lastPrinted>2004-06-08T06:01:32Z</cp:lastPrinted>
  <dcterms:created xsi:type="dcterms:W3CDTF">2019-02-04T12:36:47Z</dcterms:created>
  <dcterms:modified xsi:type="dcterms:W3CDTF">2019-02-07T11:29:51Z</dcterms:modified>
</cp:coreProperties>
</file>